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Google Sans"/>
      <p:regular r:id="rId18"/>
      <p:bold r:id="rId19"/>
      <p:italic r:id="rId20"/>
      <p:boldItalic r:id="rId21"/>
    </p:embeddedFont>
    <p:embeddedFont>
      <p:font typeface="Work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italic.fntdata"/><Relationship Id="rId22" Type="http://schemas.openxmlformats.org/officeDocument/2006/relationships/font" Target="fonts/WorkSans-regular.fntdata"/><Relationship Id="rId21" Type="http://schemas.openxmlformats.org/officeDocument/2006/relationships/font" Target="fonts/GoogleSans-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5"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GoogleSans-bold.fntdata"/><Relationship Id="rId18"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d11347f20_0_37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d11347f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263"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6" name="Google Shape;266;p12"/>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7" name="Google Shape;267;p12"/>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8" name="Google Shape;288;p12"/>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289"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295"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56"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2" name="Google Shape;16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3" name="Google Shape;183;p9"/>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184"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86" name="Google Shape;186;p10"/>
          <p:cNvCxnSpPr>
            <a:stCxn id="187"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0"/>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0"/>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219" name="Google Shape;219;p10"/>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220" name="Google Shape;220;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21" name="Google Shape;221;p10"/>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22" name="Google Shape;222;p10"/>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23" name="Shape 223"/>
        <p:cNvGrpSpPr/>
        <p:nvPr/>
      </p:nvGrpSpPr>
      <p:grpSpPr>
        <a:xfrm>
          <a:off x="0" y="0"/>
          <a:ext cx="0" cy="0"/>
          <a:chOff x="0" y="0"/>
          <a:chExt cx="0" cy="0"/>
        </a:xfrm>
      </p:grpSpPr>
      <p:sp>
        <p:nvSpPr>
          <p:cNvPr id="224" name="Google Shape;224;p11"/>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5" name="Google Shape;225;p11"/>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226" name="Google Shape;226;p11"/>
          <p:cNvCxnSpPr/>
          <p:nvPr/>
        </p:nvCxnSpPr>
        <p:spPr>
          <a:xfrm>
            <a:off x="417975" y="1623150"/>
            <a:ext cx="0" cy="8461500"/>
          </a:xfrm>
          <a:prstGeom prst="straightConnector1">
            <a:avLst/>
          </a:prstGeom>
          <a:noFill/>
          <a:ln cap="flat" cmpd="sng" w="9525">
            <a:solidFill>
              <a:srgbClr val="B7B7B7"/>
            </a:solidFill>
            <a:prstDash val="solid"/>
            <a:round/>
            <a:headEnd len="med" w="med" type="none"/>
            <a:tailEnd len="med" w="med" type="none"/>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29" name="Google Shape;229;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30" name="Google Shape;230;p11"/>
          <p:cNvCxnSpPr/>
          <p:nvPr/>
        </p:nvCxnSpPr>
        <p:spPr>
          <a:xfrm>
            <a:off x="7313125" y="1593600"/>
            <a:ext cx="0" cy="8520600"/>
          </a:xfrm>
          <a:prstGeom prst="straightConnector1">
            <a:avLst/>
          </a:prstGeom>
          <a:noFill/>
          <a:ln cap="flat" cmpd="sng" w="9525">
            <a:solidFill>
              <a:srgbClr val="B7B7B7"/>
            </a:solidFill>
            <a:prstDash val="solid"/>
            <a:round/>
            <a:headEnd len="med" w="med" type="none"/>
            <a:tailEnd len="med" w="med" type="none"/>
          </a:ln>
        </p:spPr>
      </p:cxnSp>
      <p:sp>
        <p:nvSpPr>
          <p:cNvPr id="231" name="Google Shape;231;p11"/>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32" name="Google Shape;232;p11"/>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33" name="Google Shape;233;p11"/>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11"/>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11"/>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 name="Google Shape;261;p11"/>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i="1"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1"/>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 name="Shape 151"/>
        <p:cNvGrpSpPr/>
        <p:nvPr/>
      </p:nvGrpSpPr>
      <p:grpSpPr>
        <a:xfrm>
          <a:off x="0" y="0"/>
          <a:ext cx="0" cy="0"/>
          <a:chOff x="0" y="0"/>
          <a:chExt cx="0" cy="0"/>
        </a:xfrm>
      </p:grpSpPr>
      <p:sp>
        <p:nvSpPr>
          <p:cNvPr id="152" name="Google Shape;15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3" name="Google Shape;15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54" name="Google Shape;15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302" name="Google Shape;302;p15"/>
          <p:cNvSpPr txBox="1"/>
          <p:nvPr/>
        </p:nvSpPr>
        <p:spPr>
          <a:xfrm>
            <a:off x="404725" y="2126238"/>
            <a:ext cx="68625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b="1" lang="en" sz="1100">
                <a:solidFill>
                  <a:schemeClr val="dk1"/>
                </a:solidFill>
                <a:latin typeface="Roboto"/>
                <a:ea typeface="Roboto"/>
                <a:cs typeface="Roboto"/>
                <a:sym typeface="Roboto"/>
              </a:rPr>
              <a:t>This report offers details and key insights from Milestone 5, which impact the future development of the overall project. </a:t>
            </a:r>
            <a:endParaRPr sz="110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5 - Regression Modeling  </a:t>
              </a:r>
              <a:endParaRPr b="1" sz="1200">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Apply user data to build and analyze a binomial logistic regression model.</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84150" lvl="0" marL="457200" rtl="0" algn="l">
                <a:lnSpc>
                  <a:spcPct val="100000"/>
                </a:lnSpc>
                <a:spcBef>
                  <a:spcPts val="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Created features of interest to the stakeholders and business scenario</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Assessed features for multicollinearity</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Built the regression model</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Evaluated model performance </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10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anchorCtr="0" anchor="t" bIns="91425" lIns="91425" spcFirstLastPara="1" rIns="91425" wrap="square" tIns="91425">
            <a:noAutofit/>
          </a:bodyPr>
          <a:lstStyle/>
          <a:p>
            <a:pPr indent="-184150" lvl="0" marL="142875" rtl="0" algn="l">
              <a:lnSpc>
                <a:spcPct val="100000"/>
              </a:lnSpc>
              <a:spcBef>
                <a:spcPts val="0"/>
              </a:spcBef>
              <a:spcAft>
                <a:spcPts val="0"/>
              </a:spcAft>
              <a:buClr>
                <a:schemeClr val="dk1"/>
              </a:buClr>
              <a:buSzPts val="1100"/>
              <a:buFont typeface="Roboto"/>
              <a:buChar char="●"/>
            </a:pPr>
            <a:r>
              <a:rPr lang="en" sz="1100">
                <a:latin typeface="Roboto"/>
                <a:ea typeface="Roboto"/>
                <a:cs typeface="Roboto"/>
                <a:sym typeface="Roboto"/>
              </a:rPr>
              <a:t>The efficacy of a binomial logistic regression model is determined by accuracy, precision, and recall scores; in particular, </a:t>
            </a:r>
            <a:r>
              <a:rPr b="1" lang="en" sz="1100">
                <a:latin typeface="Roboto"/>
                <a:ea typeface="Roboto"/>
                <a:cs typeface="Roboto"/>
                <a:sym typeface="Roboto"/>
              </a:rPr>
              <a:t>recall is essential to this model as it shows the number of churned users. </a:t>
            </a:r>
            <a:endParaRPr b="1"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The model has mediocre precision (53% of its positive predictions are correct) but very low recall, with only 9% of churned users identified.</a:t>
            </a:r>
            <a:r>
              <a:rPr lang="en" sz="1100">
                <a:latin typeface="Roboto"/>
                <a:ea typeface="Roboto"/>
                <a:cs typeface="Roboto"/>
                <a:sym typeface="Roboto"/>
              </a:rPr>
              <a:t> This means the model makes a lot of false negative predictions and fails to capture users who will churn.</a:t>
            </a:r>
            <a:endParaRPr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Activity_days was by far the most important feature in the model.</a:t>
            </a:r>
            <a:r>
              <a:rPr lang="en" sz="1100">
                <a:latin typeface="Roboto"/>
                <a:ea typeface="Roboto"/>
                <a:cs typeface="Roboto"/>
                <a:sym typeface="Roboto"/>
              </a:rPr>
              <a:t> It had a negative correlation with user churn. </a:t>
            </a:r>
            <a:endParaRPr sz="1100">
              <a:latin typeface="Roboto"/>
              <a:ea typeface="Roboto"/>
              <a:cs typeface="Roboto"/>
              <a:sym typeface="Roboto"/>
            </a:endParaRPr>
          </a:p>
          <a:p>
            <a:pPr indent="-184150" lvl="0" marL="142875" rtl="0" algn="l">
              <a:lnSpc>
                <a:spcPct val="100000"/>
              </a:lnSpc>
              <a:spcBef>
                <a:spcPts val="800"/>
              </a:spcBef>
              <a:spcAft>
                <a:spcPts val="800"/>
              </a:spcAft>
              <a:buClr>
                <a:schemeClr val="dk1"/>
              </a:buClr>
              <a:buSzPts val="1100"/>
              <a:buFont typeface="Roboto"/>
              <a:buChar char="●"/>
            </a:pPr>
            <a:r>
              <a:rPr lang="en" sz="1100">
                <a:latin typeface="Roboto"/>
                <a:ea typeface="Roboto"/>
                <a:cs typeface="Roboto"/>
                <a:sym typeface="Roboto"/>
              </a:rPr>
              <a:t>In previous EDA, user churn rate increased as the values in km_per_driving_day increased. </a:t>
            </a:r>
            <a:r>
              <a:rPr b="1" lang="en" sz="1100">
                <a:latin typeface="Roboto"/>
                <a:ea typeface="Roboto"/>
                <a:cs typeface="Roboto"/>
                <a:sym typeface="Roboto"/>
              </a:rPr>
              <a:t>In the model,</a:t>
            </a:r>
            <a:r>
              <a:rPr b="1" lang="en" sz="1100">
                <a:solidFill>
                  <a:schemeClr val="dk1"/>
                </a:solidFill>
                <a:latin typeface="Roboto"/>
                <a:ea typeface="Roboto"/>
                <a:cs typeface="Roboto"/>
                <a:sym typeface="Roboto"/>
              </a:rPr>
              <a:t> distance driven per day</a:t>
            </a:r>
            <a:r>
              <a:rPr b="1" lang="en" sz="1100">
                <a:latin typeface="Roboto"/>
                <a:ea typeface="Roboto"/>
                <a:cs typeface="Roboto"/>
                <a:sym typeface="Roboto"/>
              </a:rPr>
              <a:t> was the second-least-important variable.</a:t>
            </a:r>
            <a:endParaRPr b="1" sz="110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indent="-184150" lvl="0" marL="285750" rtl="0" algn="l">
              <a:spcBef>
                <a:spcPts val="1000"/>
              </a:spcBef>
              <a:spcAft>
                <a:spcPts val="1000"/>
              </a:spcAft>
              <a:buClr>
                <a:schemeClr val="dk1"/>
              </a:buClr>
              <a:buSzPts val="1100"/>
              <a:buFont typeface="Roboto"/>
              <a:buChar char="➔"/>
            </a:pPr>
            <a:r>
              <a:rPr b="1" lang="en" sz="1100">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p:nvPr>
            <p:ph type="title"/>
          </p:nvPr>
        </p:nvSpPr>
        <p:spPr>
          <a:xfrm>
            <a:off x="343700" y="664425"/>
            <a:ext cx="7290900" cy="38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Google Sans"/>
                <a:ea typeface="Google Sans"/>
                <a:cs typeface="Google Sans"/>
                <a:sym typeface="Google Sans"/>
              </a:rPr>
              <a:t>Note:</a:t>
            </a:r>
            <a:r>
              <a:rPr lang="en" sz="800">
                <a:latin typeface="Google Sans"/>
                <a:ea typeface="Google Sans"/>
                <a:cs typeface="Google Sans"/>
                <a:sym typeface="Google Sans"/>
              </a:rPr>
              <a:t> 1 = </a:t>
            </a:r>
            <a:r>
              <a:rPr lang="en" sz="800">
                <a:latin typeface="Google Sans"/>
                <a:ea typeface="Google Sans"/>
                <a:cs typeface="Google Sans"/>
                <a:sym typeface="Google Sans"/>
              </a:rPr>
              <a:t>churned</a:t>
            </a:r>
            <a:r>
              <a:rPr lang="en" sz="800">
                <a:latin typeface="Google Sans"/>
                <a:ea typeface="Google Sans"/>
                <a:cs typeface="Google Sans"/>
                <a:sym typeface="Google Sans"/>
              </a:rPr>
              <a:t>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